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2" r:id="rId5"/>
  </p:sldMasterIdLst>
  <p:notesMasterIdLst>
    <p:notesMasterId r:id="rId39"/>
  </p:notesMasterIdLst>
  <p:handoutMasterIdLst>
    <p:handoutMasterId r:id="rId40"/>
  </p:handoutMasterIdLst>
  <p:sldIdLst>
    <p:sldId id="319" r:id="rId6"/>
    <p:sldId id="342" r:id="rId7"/>
    <p:sldId id="263" r:id="rId8"/>
    <p:sldId id="280" r:id="rId9"/>
    <p:sldId id="281" r:id="rId10"/>
    <p:sldId id="256" r:id="rId11"/>
    <p:sldId id="260" r:id="rId12"/>
    <p:sldId id="266" r:id="rId13"/>
    <p:sldId id="258" r:id="rId14"/>
    <p:sldId id="316" r:id="rId15"/>
    <p:sldId id="320" r:id="rId16"/>
    <p:sldId id="273" r:id="rId17"/>
    <p:sldId id="289" r:id="rId18"/>
    <p:sldId id="268" r:id="rId19"/>
    <p:sldId id="324" r:id="rId20"/>
    <p:sldId id="326" r:id="rId21"/>
    <p:sldId id="327" r:id="rId22"/>
    <p:sldId id="329" r:id="rId23"/>
    <p:sldId id="328" r:id="rId24"/>
    <p:sldId id="330" r:id="rId25"/>
    <p:sldId id="331" r:id="rId26"/>
    <p:sldId id="339" r:id="rId27"/>
    <p:sldId id="340" r:id="rId28"/>
    <p:sldId id="341" r:id="rId29"/>
    <p:sldId id="323" r:id="rId30"/>
    <p:sldId id="288" r:id="rId31"/>
    <p:sldId id="344" r:id="rId32"/>
    <p:sldId id="299" r:id="rId33"/>
    <p:sldId id="312" r:id="rId34"/>
    <p:sldId id="321" r:id="rId35"/>
    <p:sldId id="286" r:id="rId36"/>
    <p:sldId id="264" r:id="rId37"/>
    <p:sldId id="313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ranklin Gothic Demi" panose="020B0603020102020204" pitchFamily="34" charset="0"/>
      <p:regular r:id="rId45"/>
      <p:bold r:id="rId46"/>
      <p:italic r:id="rId47"/>
      <p:boldItalic r:id="rId48"/>
    </p:embeddedFont>
    <p:embeddedFont>
      <p:font typeface="Open Sans Extrabold" panose="020B0606030504020204" pitchFamily="34" charset="0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141"/>
    <a:srgbClr val="080808"/>
    <a:srgbClr val="FFFFFF"/>
    <a:srgbClr val="343433"/>
    <a:srgbClr val="7A7A7A"/>
    <a:srgbClr val="CC4542"/>
    <a:srgbClr val="D84D49"/>
    <a:srgbClr val="F3F3F3"/>
    <a:srgbClr val="FFA3A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85374" autoAdjust="0"/>
  </p:normalViewPr>
  <p:slideViewPr>
    <p:cSldViewPr snapToGrid="0">
      <p:cViewPr varScale="1">
        <p:scale>
          <a:sx n="108" d="100"/>
          <a:sy n="108" d="100"/>
        </p:scale>
        <p:origin x="112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10/10/2023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35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Update to a flow chart on My thoughts on the matter</a:t>
            </a:r>
          </a:p>
          <a:p>
            <a:endParaRPr lang="en-AU" dirty="0"/>
          </a:p>
          <a:p>
            <a:r>
              <a:rPr lang="en-AU" sz="4000" dirty="0"/>
              <a:t>Azure</a:t>
            </a:r>
          </a:p>
          <a:p>
            <a:pPr lvl="0"/>
            <a:r>
              <a:rPr lang="en-AU" sz="3200" dirty="0"/>
              <a:t>Create Repo</a:t>
            </a:r>
          </a:p>
          <a:p>
            <a:pPr lvl="1"/>
            <a:r>
              <a:rPr lang="en-AU" sz="2600" dirty="0"/>
              <a:t>Create Azure Resources </a:t>
            </a:r>
          </a:p>
          <a:p>
            <a:pPr lvl="1"/>
            <a:r>
              <a:rPr lang="en-AU" sz="2600" dirty="0"/>
              <a:t>(Static Web App, App Insights etc.)</a:t>
            </a:r>
          </a:p>
          <a:p>
            <a:pPr lvl="2"/>
            <a:r>
              <a:rPr lang="en-AU" sz="2200" dirty="0"/>
              <a:t>Setup GitHub Actions</a:t>
            </a:r>
          </a:p>
          <a:p>
            <a:pPr lvl="3"/>
            <a:r>
              <a:rPr lang="en-AU" sz="2000" dirty="0"/>
              <a:t>Debug</a:t>
            </a:r>
          </a:p>
          <a:p>
            <a:pPr lvl="3"/>
            <a:r>
              <a:rPr lang="en-AU" sz="2000" dirty="0"/>
              <a:t>    Sadness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209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Marketed as an E2E platform</a:t>
            </a:r>
          </a:p>
          <a:p>
            <a:endParaRPr lang="en-US" dirty="0"/>
          </a:p>
          <a:p>
            <a:r>
              <a:rPr lang="en-US" dirty="0"/>
              <a:t>Takes care of deployments and CI/CD</a:t>
            </a:r>
          </a:p>
          <a:p>
            <a:endParaRPr lang="en-US" dirty="0"/>
          </a:p>
          <a:p>
            <a:r>
              <a:rPr lang="en-US" dirty="0"/>
              <a:t>Built-In Analytics</a:t>
            </a:r>
          </a:p>
          <a:p>
            <a:endParaRPr lang="en-US" dirty="0"/>
          </a:p>
          <a:p>
            <a:r>
              <a:rPr lang="en-US" dirty="0"/>
              <a:t>Edge Functionality – Running your API functions local to the user</a:t>
            </a:r>
          </a:p>
          <a:p>
            <a:endParaRPr lang="en-US" dirty="0"/>
          </a:p>
          <a:p>
            <a:r>
              <a:rPr lang="en-US" dirty="0"/>
              <a:t>Officially supports many JS Frameworks OOB</a:t>
            </a:r>
          </a:p>
          <a:p>
            <a:endParaRPr lang="en-US" dirty="0"/>
          </a:p>
          <a:p>
            <a:r>
              <a:rPr lang="en-US" dirty="0"/>
              <a:t>Primarily </a:t>
            </a:r>
            <a:r>
              <a:rPr lang="en-US" dirty="0" err="1"/>
              <a:t>NextJs</a:t>
            </a:r>
            <a:r>
              <a:rPr lang="en-US" dirty="0"/>
              <a:t>, as </a:t>
            </a:r>
            <a:r>
              <a:rPr lang="en-US" dirty="0" err="1"/>
              <a:t>Vercel</a:t>
            </a:r>
            <a:r>
              <a:rPr lang="en-US" dirty="0"/>
              <a:t> was created by </a:t>
            </a:r>
            <a:r>
              <a:rPr lang="en-US" dirty="0" err="1"/>
              <a:t>NextJs</a:t>
            </a:r>
            <a:r>
              <a:rPr lang="en-US" dirty="0"/>
              <a:t>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3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Powerful React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Benefit from Incremental Static Regeneration and Static Site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Typescript Integrated (I just like Typescript)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API Routing – Build API endpoints for your website without needing to write a separate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NextJs</a:t>
            </a:r>
            <a:r>
              <a:rPr lang="en-US" sz="1200" dirty="0"/>
              <a:t> also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Built in support for optimizing CSS images and fonts to reduce load times and improve your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9939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/>
              <a:t>Scalability – Being able to take these apps, and even create multi-tenant applications</a:t>
            </a:r>
          </a:p>
          <a:p>
            <a:endParaRPr lang="en-US" dirty="0"/>
          </a:p>
          <a:p>
            <a:r>
              <a:rPr lang="en-US" dirty="0"/>
              <a:t>Performance – You’ve seen how quickly you can iterate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Edge Functionality – Being able to run functions closer to your end user to take advantage of </a:t>
            </a:r>
            <a:r>
              <a:rPr lang="en-US" dirty="0" err="1"/>
              <a:t>Vercel’s</a:t>
            </a:r>
            <a:r>
              <a:rPr lang="en-US" dirty="0"/>
              <a:t> Edge Functions</a:t>
            </a:r>
          </a:p>
          <a:p>
            <a:endParaRPr lang="en-US" dirty="0"/>
          </a:p>
          <a:p>
            <a:r>
              <a:rPr lang="en-US" dirty="0"/>
              <a:t>Ease of Use – You’ve seen just how easy it is to get started with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 on Development – You can just focus on getting your app feature complete with minimal effort</a:t>
            </a:r>
          </a:p>
          <a:p>
            <a:endParaRPr lang="en-US" dirty="0"/>
          </a:p>
          <a:p>
            <a:r>
              <a:rPr lang="en-US" dirty="0"/>
              <a:t>Suite of free features – It’s crazy what you can get for free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endParaRPr lang="en-US" dirty="0"/>
          </a:p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Front-End focus and Less CI/CD Opportunity – If you’re looking to improve in back-end or CI/CD, </a:t>
            </a:r>
            <a:r>
              <a:rPr lang="en-US" dirty="0" err="1"/>
              <a:t>Vercel</a:t>
            </a:r>
            <a:r>
              <a:rPr lang="en-US" dirty="0"/>
              <a:t> may not be for you</a:t>
            </a:r>
          </a:p>
          <a:p>
            <a:endParaRPr lang="en-US" dirty="0"/>
          </a:p>
          <a:p>
            <a:r>
              <a:rPr lang="en-US" dirty="0"/>
              <a:t>Pro pricing is per seat/month – Which could mean that a service like Azure could end up running cheaper for you. But you will need to take that extra effort to set up these default features on </a:t>
            </a:r>
            <a:r>
              <a:rPr lang="en-US" dirty="0" err="1"/>
              <a:t>Vercel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029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3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learn more about </a:t>
            </a:r>
            <a:r>
              <a:rPr lang="en-US" dirty="0" err="1"/>
              <a:t>NextJs</a:t>
            </a:r>
            <a:r>
              <a:rPr lang="en-US" dirty="0"/>
              <a:t> and </a:t>
            </a:r>
            <a:r>
              <a:rPr lang="en-US" dirty="0" err="1"/>
              <a:t>Vercel</a:t>
            </a:r>
            <a:r>
              <a:rPr lang="en-US" dirty="0"/>
              <a:t>, you’re in luck! </a:t>
            </a:r>
            <a:r>
              <a:rPr lang="en-US" dirty="0" err="1"/>
              <a:t>Kinda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10AM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Oct 26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3AM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Oct 27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NextJs</a:t>
            </a:r>
            <a:r>
              <a:rPr lang="en-US" dirty="0"/>
              <a:t> Conf is just around the corner this month!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Get new Survey code</a:t>
            </a:r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https://www.ssw.com.au/rules/pptx-test-please/</a:t>
            </a:r>
          </a:p>
          <a:p>
            <a:r>
              <a:rPr lang="en-US" dirty="0"/>
              <a:t>https://www.ssw.com.au/rules/conduct-a-test-please-internally-and-then-with-the-client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282742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6" r="1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4" y="2152980"/>
            <a:ext cx="3415748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FF146-DD66-142A-FE42-BFAB26E10930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96363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9F7AE-A87A-FDA7-3871-8B3992B6D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42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6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03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04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B281A-6D58-FE8A-5449-0E0336FED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5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40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4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1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10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/>
        </p:blipFill>
        <p:spPr>
          <a:xfrm>
            <a:off x="-2" y="2555831"/>
            <a:ext cx="1430851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5855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337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20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490" y="2152980"/>
            <a:ext cx="3382276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642E-9599-6970-00D5-008192F05EFB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5616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2"/>
            <a:ext cx="1430850" cy="43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39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EABDD-082F-5264-0B79-D4783DF8FA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297D-ADF2-94CC-401A-E8996C9E6190}"/>
              </a:ext>
            </a:extLst>
          </p:cNvPr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1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41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ssw/Company/Offices/" TargetMode="External"/><Relationship Id="rId2" Type="http://schemas.openxmlformats.org/officeDocument/2006/relationships/hyperlink" Target="http://ssw.com.au/people/tylah-kapa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docs/frameworks" TargetMode="External"/><Relationship Id="rId2" Type="http://schemas.openxmlformats.org/officeDocument/2006/relationships/hyperlink" Target="https://vercel.com/docs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ssw.com.au/rules/rules-to-better-nextjs/" TargetMode="External"/><Relationship Id="rId5" Type="http://schemas.openxmlformats.org/officeDocument/2006/relationships/hyperlink" Target="https://www.youtube.com/watch?v=Sklc_fQBmcs" TargetMode="External"/><Relationship Id="rId4" Type="http://schemas.openxmlformats.org/officeDocument/2006/relationships/hyperlink" Target="https://www.dandoescode.com/blog/migrating-from-gatsby-to-nextj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pa/oct-ug-pp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6.emf"/><Relationship Id="rId4" Type="http://schemas.openxmlformats.org/officeDocument/2006/relationships/hyperlink" Target="mailto:info@ssw.com.a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8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12F13-21F2-9A20-08FD-BB73130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Pick your style … dark or light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19B6-23A0-8165-AC04-4B11987449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ABDA3-864E-13B0-33BA-424B803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5" y="2260820"/>
            <a:ext cx="63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273269"/>
            <a:ext cx="5064534" cy="3491907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</a:t>
            </a:r>
            <a:r>
              <a:rPr lang="en-AU" b="1" dirty="0"/>
              <a:t>Presentation Master &amp; designer </a:t>
            </a:r>
            <a:r>
              <a:rPr lang="en-AU" dirty="0"/>
              <a:t>done a Test Please on your slides and content?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20548-E9BE-751D-76AB-F02985686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7EF9B2-C8F9-AEF3-A174-8113355A7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October 2023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25C08-817F-1BE5-842F-916FD8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Vercel</a:t>
            </a:r>
            <a:r>
              <a:rPr lang="en-AU" dirty="0"/>
              <a:t> – Simplifying your development with zero configuration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DC0C-3021-4144-0C88-7359AA73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2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@jadekapa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Tylah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Stalk 👀 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ssw.com.au/people/</a:t>
            </a:r>
            <a:r>
              <a:rPr lang="en-AU" dirty="0" err="1">
                <a:hlinkClick r:id="rId2"/>
              </a:rPr>
              <a:t>tylah</a:t>
            </a:r>
            <a:r>
              <a:rPr lang="en-AU" dirty="0">
                <a:hlinkClick r:id="rId2"/>
              </a:rPr>
              <a:t>-kapa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Walk 📍  </a:t>
            </a:r>
            <a:r>
              <a:rPr lang="en-AU" dirty="0">
                <a:hlinkClick r:id="rId3"/>
              </a:rPr>
              <a:t>ssw.com.au/ssw/company/offices</a:t>
            </a:r>
            <a:endParaRPr lang="en-AU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AU" sz="3200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SSW Software Engineer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6" name="Picture Placeholder 5" descr="Tylah Kapa with his hand on his chin">
            <a:extLst>
              <a:ext uri="{FF2B5EF4-FFF2-40B4-BE49-F238E27FC236}">
                <a16:creationId xmlns:a16="http://schemas.microsoft.com/office/drawing/2014/main" id="{6E575B4E-D777-438E-DA52-1B43D28665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14664" r="25217" b="38315"/>
          <a:stretch/>
        </p:blipFill>
        <p:spPr>
          <a:xfrm>
            <a:off x="0" y="54592"/>
            <a:ext cx="5095876" cy="6803408"/>
          </a:xfrm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2677" b="27533"/>
          <a:stretch/>
        </p:blipFill>
        <p:spPr>
          <a:xfrm>
            <a:off x="0" y="1"/>
            <a:ext cx="11251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 dirty="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1725" y="6348413"/>
            <a:ext cx="6010275" cy="365125"/>
          </a:xfrm>
        </p:spPr>
        <p:txBody>
          <a:bodyPr/>
          <a:lstStyle/>
          <a:p>
            <a:pPr algn="ctr"/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failed to launch on a side project?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6762C-1B34-74E0-48AA-A570105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106" y="5546718"/>
            <a:ext cx="809632" cy="809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8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B1EFD-344D-E6B8-7375-FBF7608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60C6A-F486-1BB7-028A-0B89528E3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2547386"/>
            <a:ext cx="4268788" cy="30575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Blog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stand 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maintain and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Site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$FREE.99</a:t>
            </a:r>
          </a:p>
          <a:p>
            <a:endParaRPr lang="en-AU" dirty="0"/>
          </a:p>
        </p:txBody>
      </p:sp>
      <p:pic>
        <p:nvPicPr>
          <p:cNvPr id="5" name="Picture 4" descr="A person lying on the floor with a computer">
            <a:extLst>
              <a:ext uri="{FF2B5EF4-FFF2-40B4-BE49-F238E27FC236}">
                <a16:creationId xmlns:a16="http://schemas.microsoft.com/office/drawing/2014/main" id="{E1A4C2CE-221D-6481-0986-3E68634D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F92D-30CB-D175-7FB0-BDBA29C09A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5802428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E05DA-80A2-E274-80D0-CE146AC2EF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07A53-C987-6A6E-EE10-F9605151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40381-A65A-8941-67C5-D0814F7F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0" y="3804900"/>
            <a:ext cx="2541319" cy="234830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52E91-A5C7-2CA0-7D93-E161C63DDEDF}"/>
              </a:ext>
            </a:extLst>
          </p:cNvPr>
          <p:cNvGrpSpPr/>
          <p:nvPr/>
        </p:nvGrpSpPr>
        <p:grpSpPr>
          <a:xfrm>
            <a:off x="752902" y="1931671"/>
            <a:ext cx="3736370" cy="1497330"/>
            <a:chOff x="752902" y="1931671"/>
            <a:chExt cx="3736370" cy="149733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283C448-59F3-D7FF-7C6F-3BFE492CBF19}"/>
                </a:ext>
              </a:extLst>
            </p:cNvPr>
            <p:cNvSpPr/>
            <p:nvPr/>
          </p:nvSpPr>
          <p:spPr>
            <a:xfrm>
              <a:off x="752902" y="1931671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Repo</a:t>
              </a:r>
              <a:endParaRPr lang="en-US" dirty="0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4180CC26-8C8C-58C2-9D38-B86C9DFD4AC3}"/>
                </a:ext>
              </a:extLst>
            </p:cNvPr>
            <p:cNvSpPr/>
            <p:nvPr/>
          </p:nvSpPr>
          <p:spPr>
            <a:xfrm rot="5400000">
              <a:off x="3966358" y="2455782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75BDA-A8FA-FE3F-1A80-8A9E41D44CED}"/>
              </a:ext>
            </a:extLst>
          </p:cNvPr>
          <p:cNvGrpSpPr/>
          <p:nvPr/>
        </p:nvGrpSpPr>
        <p:grpSpPr>
          <a:xfrm>
            <a:off x="4489272" y="1988330"/>
            <a:ext cx="3736370" cy="1514477"/>
            <a:chOff x="4489272" y="1988330"/>
            <a:chExt cx="3736370" cy="151447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2043AE6-9841-BB5C-8B36-7F6CBFCBF170}"/>
                </a:ext>
              </a:extLst>
            </p:cNvPr>
            <p:cNvSpPr/>
            <p:nvPr/>
          </p:nvSpPr>
          <p:spPr>
            <a:xfrm>
              <a:off x="4489272" y="1988330"/>
              <a:ext cx="3213456" cy="1514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Azure Resources</a:t>
              </a:r>
              <a:endParaRPr lang="en-US" dirty="0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17924D03-50DF-96F3-7461-3B87611A7477}"/>
                </a:ext>
              </a:extLst>
            </p:cNvPr>
            <p:cNvSpPr/>
            <p:nvPr/>
          </p:nvSpPr>
          <p:spPr>
            <a:xfrm rot="5400000">
              <a:off x="7702728" y="2518910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7B111-27ED-538F-FE11-7635B55CE3DB}"/>
              </a:ext>
            </a:extLst>
          </p:cNvPr>
          <p:cNvGrpSpPr/>
          <p:nvPr/>
        </p:nvGrpSpPr>
        <p:grpSpPr>
          <a:xfrm>
            <a:off x="8225642" y="1966583"/>
            <a:ext cx="3213456" cy="2147609"/>
            <a:chOff x="8225642" y="1966583"/>
            <a:chExt cx="3213456" cy="21476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D8C46-96E8-813C-97E6-0ECE1B7CAE94}"/>
                </a:ext>
              </a:extLst>
            </p:cNvPr>
            <p:cNvSpPr/>
            <p:nvPr/>
          </p:nvSpPr>
          <p:spPr>
            <a:xfrm>
              <a:off x="8225642" y="1966583"/>
              <a:ext cx="3213456" cy="15579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Setup GitHub Actions</a:t>
              </a:r>
              <a:endParaRPr lang="en-US" dirty="0"/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B9BBE280-796D-526E-90C8-9037FF5C70ED}"/>
                </a:ext>
              </a:extLst>
            </p:cNvPr>
            <p:cNvSpPr/>
            <p:nvPr/>
          </p:nvSpPr>
          <p:spPr>
            <a:xfrm rot="10800000">
              <a:off x="9570913" y="3591278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3A629F-4B29-3B49-9FEF-894F64654F16}"/>
              </a:ext>
            </a:extLst>
          </p:cNvPr>
          <p:cNvGrpSpPr/>
          <p:nvPr/>
        </p:nvGrpSpPr>
        <p:grpSpPr>
          <a:xfrm>
            <a:off x="7702728" y="4191788"/>
            <a:ext cx="3736370" cy="1497330"/>
            <a:chOff x="7702728" y="4191788"/>
            <a:chExt cx="3736370" cy="149733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1705F71-AA6D-F4E3-140D-85FF412A3280}"/>
                </a:ext>
              </a:extLst>
            </p:cNvPr>
            <p:cNvSpPr/>
            <p:nvPr/>
          </p:nvSpPr>
          <p:spPr>
            <a:xfrm>
              <a:off x="8225642" y="4191788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Debug…</a:t>
              </a:r>
              <a:endParaRPr lang="en-US" dirty="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6F6956C0-906A-582C-E3F4-AD6958DD4DE6}"/>
                </a:ext>
              </a:extLst>
            </p:cNvPr>
            <p:cNvSpPr/>
            <p:nvPr/>
          </p:nvSpPr>
          <p:spPr>
            <a:xfrm rot="16200000">
              <a:off x="770272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A71DF9-E9F4-BE70-7EDC-B99DF26831B2}"/>
              </a:ext>
            </a:extLst>
          </p:cNvPr>
          <p:cNvGrpSpPr/>
          <p:nvPr/>
        </p:nvGrpSpPr>
        <p:grpSpPr>
          <a:xfrm>
            <a:off x="3966358" y="4180913"/>
            <a:ext cx="3736370" cy="1497330"/>
            <a:chOff x="3966358" y="4180913"/>
            <a:chExt cx="3736370" cy="149733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785080C-CFAB-3618-CA32-554D25A83830}"/>
                </a:ext>
              </a:extLst>
            </p:cNvPr>
            <p:cNvSpPr/>
            <p:nvPr/>
          </p:nvSpPr>
          <p:spPr>
            <a:xfrm>
              <a:off x="4489272" y="4180913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Sadness</a:t>
              </a:r>
              <a:endParaRPr lang="en-US" dirty="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90C42C2C-B0FB-1695-4254-51DC53D2DD07}"/>
                </a:ext>
              </a:extLst>
            </p:cNvPr>
            <p:cNvSpPr/>
            <p:nvPr/>
          </p:nvSpPr>
          <p:spPr>
            <a:xfrm rot="16200000">
              <a:off x="396635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2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CC4141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0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300" dirty="0"/>
              <a:t>End-to-end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Deployments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CI/CD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Edge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Officially supports many JS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Created by </a:t>
            </a:r>
            <a:r>
              <a:rPr lang="en-US" sz="2500" dirty="0" err="1"/>
              <a:t>NextJs</a:t>
            </a:r>
            <a:r>
              <a:rPr lang="en-US" sz="2500" dirty="0"/>
              <a:t> </a:t>
            </a:r>
            <a:r>
              <a:rPr lang="en-US" sz="2500" dirty="0" err="1"/>
              <a:t>devs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7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BBD75-D798-BB38-1D9E-D220E6C90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rgbClr val="C00000"/>
                </a:solidFill>
              </a:rPr>
              <a:t>Setup steps</a:t>
            </a:r>
          </a:p>
          <a:p>
            <a:pPr marL="285750" indent="-285750">
              <a:buFontTx/>
              <a:buChar char="-"/>
            </a:pPr>
            <a:r>
              <a:rPr lang="en-AU" dirty="0"/>
              <a:t>Zoom 150%</a:t>
            </a:r>
            <a:endParaRPr lang="en-AU" sz="1100" dirty="0"/>
          </a:p>
          <a:p>
            <a:pPr marL="742950" lvl="1" indent="-285750">
              <a:buFontTx/>
              <a:buChar char="-"/>
            </a:pPr>
            <a:r>
              <a:rPr lang="en-AU" sz="1800" dirty="0"/>
              <a:t>Browser window</a:t>
            </a:r>
          </a:p>
          <a:p>
            <a:pPr marL="742950" lvl="1" indent="-285750">
              <a:buFontTx/>
              <a:buChar char="-"/>
            </a:pPr>
            <a:r>
              <a:rPr lang="en-AU" sz="1800" dirty="0"/>
              <a:t>IDE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</a:t>
            </a:r>
            <a:r>
              <a:rPr lang="en-AU" sz="2800" dirty="0" err="1"/>
              <a:t>Vercel</a:t>
            </a:r>
            <a:r>
              <a:rPr lang="en-AU" sz="2800" dirty="0"/>
              <a:t> Talk space on Arc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GitHub link to Repository</a:t>
            </a:r>
          </a:p>
          <a:p>
            <a:pPr marL="742950" lvl="1" indent="-285750">
              <a:buFontTx/>
              <a:buChar char="-"/>
            </a:pPr>
            <a:r>
              <a:rPr lang="en-AU" sz="2000" dirty="0" err="1"/>
              <a:t>Vercel</a:t>
            </a:r>
            <a:r>
              <a:rPr lang="en-AU" sz="2000" dirty="0"/>
              <a:t> Home page (logged out)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Live deployed Demo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Personal site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Notes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Postman Collection</a:t>
            </a:r>
          </a:p>
          <a:p>
            <a:pPr marL="742950" lvl="1" indent="-285750"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183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902" y="1689100"/>
            <a:ext cx="10686195" cy="45688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Powerful React Framework</a:t>
            </a:r>
            <a:endParaRPr lang="en-US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Benefit from ISR and SSG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Typescript integrated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API Routes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CSS, Image and font optimization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00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CC4141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3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CC4141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9042D-F696-92E8-C2C6-A186B354B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Front-End focus</a:t>
            </a:r>
          </a:p>
          <a:p>
            <a:r>
              <a:rPr lang="en-US" dirty="0"/>
              <a:t>Less CI/CD opportunity</a:t>
            </a:r>
          </a:p>
          <a:p>
            <a:r>
              <a:rPr lang="en-US" dirty="0"/>
              <a:t>Pro pricing is per user/month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FB4DA-76C5-FECD-AEA5-657268C4E6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Edge functionality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Focus on development</a:t>
            </a:r>
          </a:p>
          <a:p>
            <a:r>
              <a:rPr lang="en-US" dirty="0"/>
              <a:t>Incredible free features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7579B2-4D6A-7B32-1D5C-5FB06CD1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Vercel</a:t>
            </a:r>
            <a:r>
              <a:rPr lang="en-US" dirty="0"/>
              <a:t> compare?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D9E8D8-BAFC-3A6D-8196-517C05DF17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“Unfortunately, we no longer have an excuse to not get those side projects going."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Tylah Kapa, </a:t>
            </a:r>
            <a:r>
              <a:rPr lang="en-AU" i="1" dirty="0">
                <a:solidFill>
                  <a:schemeClr val="bg1"/>
                </a:solidFill>
              </a:rPr>
              <a:t>tiredly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t="-1" b="9282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D4AA2-3D74-5E4F-222B-A3DBC7B6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A77C4A6-C217-FD81-D8B7-4B22D03A32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AA7ED-BC8A-D8A3-6AE4-6C67399DF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874D65-C427-59EC-85C1-110ABD7E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</p:spPr>
        <p:txBody>
          <a:bodyPr/>
          <a:lstStyle/>
          <a:p>
            <a:pPr algn="l"/>
            <a:r>
              <a:rPr lang="en-AU" dirty="0"/>
              <a:t>Resources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DCF5A0D-637D-FA9A-26B6-806CBF32FA09}"/>
              </a:ext>
            </a:extLst>
          </p:cNvPr>
          <p:cNvSpPr txBox="1">
            <a:spLocks/>
          </p:cNvSpPr>
          <p:nvPr/>
        </p:nvSpPr>
        <p:spPr>
          <a:xfrm>
            <a:off x="1531211" y="1825625"/>
            <a:ext cx="4786887" cy="4391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/>
              <a:t>Vercel Documentation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2"/>
              </a:rPr>
              <a:t>vercel.com/docs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Supported Frameworks on Vercel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3"/>
              </a:rPr>
              <a:t>vercel.com/docs/frameworks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Migrating from Gatsby to NextJs – Daniel Mackay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4"/>
              </a:rPr>
              <a:t>dandoescode.com/blog/migrating-from-gatsby-to-nextjs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Next.js in 100 Seconds // Plus Full Beginner’s Tutorial </a:t>
            </a:r>
            <a:endParaRPr lang="en-AU" sz="1400">
              <a:hlinkClick r:id="rId5"/>
            </a:endParaRPr>
          </a:p>
          <a:p>
            <a:pPr>
              <a:spcBef>
                <a:spcPts val="400"/>
              </a:spcBef>
            </a:pPr>
            <a:r>
              <a:rPr lang="en-AU" sz="1400">
                <a:hlinkClick r:id="rId5"/>
              </a:rPr>
              <a:t>youtube.com/watch?v=Sklc_fQBmcs</a:t>
            </a:r>
            <a:r>
              <a:rPr lang="en-AU" sz="1400"/>
              <a:t> </a:t>
            </a:r>
            <a:endParaRPr lang="en-AU" sz="14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8DA9F6-629D-37A4-9A49-737DCC37202A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Rules to better </a:t>
            </a:r>
            <a:r>
              <a:rPr lang="en-AU" sz="1400" dirty="0" err="1"/>
              <a:t>NextJs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ssw.com.au/rules/rules-to-better-nextjs/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9193" y="2507197"/>
            <a:ext cx="30251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ea typeface="Open Sans Light"/>
                <a:cs typeface="Open Sans Light"/>
              </a:rPr>
              <a:t>Vercel</a:t>
            </a:r>
            <a:r>
              <a:rPr lang="en-US" dirty="0">
                <a:ea typeface="Open Sans Light"/>
                <a:cs typeface="Open Sans Light"/>
              </a:rPr>
              <a:t> – Simplifying your development with zero configuration with </a:t>
            </a:r>
            <a:r>
              <a:rPr lang="en-US" dirty="0" err="1">
                <a:ea typeface="Open Sans Light"/>
                <a:cs typeface="Open Sans Light"/>
              </a:rPr>
              <a:t>Tylah</a:t>
            </a:r>
            <a:r>
              <a:rPr lang="en-US" dirty="0">
                <a:ea typeface="Open Sans Light"/>
                <a:cs typeface="Open Sans Light"/>
              </a:rPr>
              <a:t> Kapa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AAD53-D338-FCDC-23AA-BD5FBEB7B8E9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AU" sz="4800" b="1" dirty="0">
                <a:solidFill>
                  <a:srgbClr val="CC4141"/>
                </a:solidFill>
              </a:rPr>
              <a:t>Got feedback?</a:t>
            </a:r>
            <a:endParaRPr lang="en-AU" sz="2800" dirty="0"/>
          </a:p>
          <a:p>
            <a:pPr algn="ctr">
              <a:lnSpc>
                <a:spcPct val="120000"/>
              </a:lnSpc>
            </a:pPr>
            <a:r>
              <a:rPr lang="en-AU" sz="2800" dirty="0"/>
              <a:t>Earn </a:t>
            </a:r>
            <a:r>
              <a:rPr lang="en-AU" sz="2800" b="1" dirty="0">
                <a:solidFill>
                  <a:srgbClr val="CC4141"/>
                </a:solidFill>
              </a:rPr>
              <a:t>SSW points     </a:t>
            </a:r>
            <a:r>
              <a:rPr lang="en-AU" sz="2800" dirty="0"/>
              <a:t>by </a:t>
            </a:r>
            <a:br>
              <a:rPr lang="en-AU" sz="2800" dirty="0"/>
            </a:br>
            <a:r>
              <a:rPr lang="en-AU" sz="2800" dirty="0"/>
              <a:t>filling out our survey. 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B533F-E29B-A8D7-4C2A-D8BDD6332890}"/>
              </a:ext>
            </a:extLst>
          </p:cNvPr>
          <p:cNvSpPr/>
          <p:nvPr/>
        </p:nvSpPr>
        <p:spPr>
          <a:xfrm>
            <a:off x="4606059" y="2919194"/>
            <a:ext cx="338241" cy="34893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11" descr="Qr code&#10;&#10;Description automatically generated">
            <a:extLst>
              <a:ext uri="{FF2B5EF4-FFF2-40B4-BE49-F238E27FC236}">
                <a16:creationId xmlns:a16="http://schemas.microsoft.com/office/drawing/2014/main" id="{1A28892A-5562-721C-B0E7-DFE084F1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739D-F216-2186-568F-53D4FB3E6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A qr code on a grey background&#10;&#10;Description automatically generated">
            <a:extLst>
              <a:ext uri="{FF2B5EF4-FFF2-40B4-BE49-F238E27FC236}">
                <a16:creationId xmlns:a16="http://schemas.microsoft.com/office/drawing/2014/main" id="{C9FD71AB-7F30-5574-98A0-027B62DCE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t="36461" r="24974" b="15081"/>
          <a:stretch/>
        </p:blipFill>
        <p:spPr>
          <a:xfrm>
            <a:off x="7273199" y="1686957"/>
            <a:ext cx="3561378" cy="34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Summary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080808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24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tkapa</a:t>
            </a:r>
            <a:r>
              <a:rPr lang="en-AU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/oct-ug-ppt</a:t>
            </a:r>
            <a:r>
              <a:rPr lang="en-AU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2932-0EA6-7FFE-BA83-01ED1EC5B36E}"/>
              </a:ext>
            </a:extLst>
          </p:cNvPr>
          <p:cNvSpPr txBox="1"/>
          <p:nvPr/>
        </p:nvSpPr>
        <p:spPr>
          <a:xfrm>
            <a:off x="461818" y="597592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20170" y="3869870"/>
            <a:ext cx="917214" cy="9172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SSW">
      <a:dk1>
        <a:sysClr val="windowText" lastClr="000000"/>
      </a:dk1>
      <a:lt1>
        <a:sysClr val="window" lastClr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8DC63F"/>
      </a:accent6>
      <a:hlink>
        <a:srgbClr val="0070C0"/>
      </a:hlink>
      <a:folHlink>
        <a:srgbClr val="4472C4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AA222A2C-7C99-474A-805A-C12A2EAF595B}"/>
    </a:ext>
  </a:extLst>
</a:theme>
</file>

<file path=ppt/theme/theme2.xml><?xml version="1.0" encoding="utf-8"?>
<a:theme xmlns:a="http://schemas.openxmlformats.org/drawingml/2006/main" name="SSW Dark PPTX">
  <a:themeElements>
    <a:clrScheme name="Custom 2">
      <a:dk1>
        <a:srgbClr val="000000"/>
      </a:dk1>
      <a:lt1>
        <a:srgbClr val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C4141"/>
      </a:hlink>
      <a:folHlink>
        <a:srgbClr val="C92D37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05E21D7C-E77F-400D-8A22-684BA9C19F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2531</TotalTime>
  <Words>1683</Words>
  <Application>Microsoft Macintosh PowerPoint</Application>
  <PresentationFormat>Widescreen</PresentationFormat>
  <Paragraphs>244</Paragraphs>
  <Slides>33</Slides>
  <Notes>22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Wingdings</vt:lpstr>
      <vt:lpstr>Open Sans Extrabold</vt:lpstr>
      <vt:lpstr>Franklin Gothic Demi</vt:lpstr>
      <vt:lpstr>Open Sans Light</vt:lpstr>
      <vt:lpstr>arial</vt:lpstr>
      <vt:lpstr>arial</vt:lpstr>
      <vt:lpstr>SSW-White</vt:lpstr>
      <vt:lpstr>SSW Dark PPTX</vt:lpstr>
      <vt:lpstr>Pick your style … dark or light</vt:lpstr>
      <vt:lpstr>PowerPoint Presentation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Has a Presentation Master &amp; designer done a Test Please on your slides and content?</vt:lpstr>
      <vt:lpstr>Vercel – Simplifying your development with zero configuration</vt:lpstr>
      <vt:lpstr>Tylah Kapa</vt:lpstr>
      <vt:lpstr>PowerPoint Presentation</vt:lpstr>
      <vt:lpstr>Agenda</vt:lpstr>
      <vt:lpstr>Have you ever failed to launch on a side project?</vt:lpstr>
      <vt:lpstr>Requirements</vt:lpstr>
      <vt:lpstr>”How would I do that?”</vt:lpstr>
      <vt:lpstr>Agenda</vt:lpstr>
      <vt:lpstr>What is Vercel?</vt:lpstr>
      <vt:lpstr>What is NextJs?</vt:lpstr>
      <vt:lpstr>Agenda</vt:lpstr>
      <vt:lpstr>Agenda</vt:lpstr>
      <vt:lpstr>How does Vercel compare?</vt:lpstr>
      <vt:lpstr>Agenda</vt:lpstr>
      <vt:lpstr>“Unfortunately, we no longer have an excuse to not get those side projects going."</vt:lpstr>
      <vt:lpstr>PowerPoint Presentation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your style … dark or light</dc:title>
  <dc:creator>Tylah Kapa</dc:creator>
  <cp:keywords>template, ssw, blank</cp:keywords>
  <cp:lastModifiedBy>Tylah Kapa [SSW]</cp:lastModifiedBy>
  <cp:revision>45</cp:revision>
  <dcterms:created xsi:type="dcterms:W3CDTF">2023-10-04T12:08:24Z</dcterms:created>
  <dcterms:modified xsi:type="dcterms:W3CDTF">2023-10-10T09:10:29Z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